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6" r:id="rId11"/>
    <p:sldId id="264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28" autoAdjust="0"/>
    <p:restoredTop sz="94660"/>
  </p:normalViewPr>
  <p:slideViewPr>
    <p:cSldViewPr snapToGrid="0">
      <p:cViewPr varScale="1">
        <p:scale>
          <a:sx n="67" d="100"/>
          <a:sy n="67" d="100"/>
        </p:scale>
        <p:origin x="63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04872-0235-4911-AC66-098587B853A6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03BF0-D1DE-4049-9077-3F07250CACA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12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AF152F-50F5-449C-AB54-A7E80EB7FE5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65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F045-1508-4367-ACB1-F9A9F840AA28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34F75-F5EE-4CE7-AC35-D5B5CC8D1EB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752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F045-1508-4367-ACB1-F9A9F840AA28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34F75-F5EE-4CE7-AC35-D5B5CC8D1EB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725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F045-1508-4367-ACB1-F9A9F840AA28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34F75-F5EE-4CE7-AC35-D5B5CC8D1EB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204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81100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92823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015576" y="2502484"/>
            <a:ext cx="8160849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422056" y="3811368"/>
            <a:ext cx="5347885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ker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kern="0" smtClean="0">
                <a:solidFill>
                  <a:prstClr val="black">
                    <a:tint val="75000"/>
                  </a:prstClr>
                </a:solidFill>
              </a:rPr>
              <a:pPr/>
              <a:t>8/22/2023</a:t>
            </a:fld>
            <a:endParaRPr lang="en-US" ker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kern="0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 ker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2688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ker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kern="0" smtClean="0">
                <a:solidFill>
                  <a:prstClr val="black">
                    <a:tint val="75000"/>
                  </a:prstClr>
                </a:solidFill>
              </a:rPr>
              <a:pPr/>
              <a:t>8/22/2023</a:t>
            </a:fld>
            <a:endParaRPr lang="en-US" ker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kern="0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 ker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116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ker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kern="0" smtClean="0">
                <a:solidFill>
                  <a:prstClr val="black">
                    <a:tint val="75000"/>
                  </a:prstClr>
                </a:solidFill>
              </a:rPr>
              <a:pPr/>
              <a:t>8/22/2023</a:t>
            </a:fld>
            <a:endParaRPr lang="en-US" ker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kern="0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 ker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6715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ker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kern="0" smtClean="0">
                <a:solidFill>
                  <a:prstClr val="black">
                    <a:tint val="75000"/>
                  </a:prstClr>
                </a:solidFill>
              </a:rPr>
              <a:pPr/>
              <a:t>8/22/2023</a:t>
            </a:fld>
            <a:endParaRPr lang="en-US" ker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kern="0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 ker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8457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ker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kern="0" smtClean="0">
                <a:solidFill>
                  <a:prstClr val="black">
                    <a:tint val="75000"/>
                  </a:prstClr>
                </a:solidFill>
              </a:rPr>
              <a:pPr/>
              <a:t>8/22/2023</a:t>
            </a:fld>
            <a:endParaRPr lang="en-US" ker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kern="0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 ker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507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F045-1508-4367-ACB1-F9A9F840AA28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34F75-F5EE-4CE7-AC35-D5B5CC8D1EB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600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F045-1508-4367-ACB1-F9A9F840AA28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34F75-F5EE-4CE7-AC35-D5B5CC8D1EB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882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F045-1508-4367-ACB1-F9A9F840AA28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34F75-F5EE-4CE7-AC35-D5B5CC8D1EB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072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F045-1508-4367-ACB1-F9A9F840AA28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34F75-F5EE-4CE7-AC35-D5B5CC8D1EB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411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F045-1508-4367-ACB1-F9A9F840AA28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34F75-F5EE-4CE7-AC35-D5B5CC8D1EB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265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F045-1508-4367-ACB1-F9A9F840AA28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34F75-F5EE-4CE7-AC35-D5B5CC8D1EB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902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F045-1508-4367-ACB1-F9A9F840AA28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34F75-F5EE-4CE7-AC35-D5B5CC8D1EB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815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F045-1508-4367-ACB1-F9A9F840AA28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34F75-F5EE-4CE7-AC35-D5B5CC8D1EB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0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0F045-1508-4367-ACB1-F9A9F840AA28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34F75-F5EE-4CE7-AC35-D5B5CC8D1EB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18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03341" y="147955"/>
            <a:ext cx="9985315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6990" y="1581659"/>
            <a:ext cx="1097872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ker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kern="0" smtClean="0">
                <a:solidFill>
                  <a:prstClr val="black">
                    <a:tint val="75000"/>
                  </a:prstClr>
                </a:solidFill>
              </a:rPr>
              <a:pPr/>
              <a:t>8/22/2023</a:t>
            </a:fld>
            <a:endParaRPr lang="en-US" ker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kern="0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 ker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260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ieh.org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jpg"/><Relationship Id="rId4" Type="http://schemas.openxmlformats.org/officeDocument/2006/relationships/hyperlink" Target="http://www.riehlatinoamerica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819900" y="452264"/>
            <a:ext cx="5067300" cy="1655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Escalando un modelo de aprendizaje transformador para la innovación económica de triple impacto en América Latina y el Caribe.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114675" y="3671888"/>
            <a:ext cx="5557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 smtClean="0"/>
              <a:t>¿Qué es la economía Humana?</a:t>
            </a:r>
            <a:endParaRPr lang="en-US" sz="32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957763" cy="1809158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9582150" y="5900738"/>
            <a:ext cx="16275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Andrés Lalanne</a:t>
            </a:r>
          </a:p>
          <a:p>
            <a:r>
              <a:rPr lang="es-MX" dirty="0" smtClean="0"/>
              <a:t>23/08/2023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96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438275" y="293687"/>
            <a:ext cx="10515600" cy="1325563"/>
          </a:xfrm>
        </p:spPr>
        <p:txBody>
          <a:bodyPr/>
          <a:lstStyle/>
          <a:p>
            <a:r>
              <a:rPr lang="es-MX" dirty="0" smtClean="0"/>
              <a:t>Continuadores de la economía humana </a:t>
            </a:r>
            <a:endParaRPr lang="en-US" dirty="0"/>
          </a:p>
        </p:txBody>
      </p:sp>
      <p:sp>
        <p:nvSpPr>
          <p:cNvPr id="5" name="CuadroTexto 4"/>
          <p:cNvSpPr txBox="1"/>
          <p:nvPr/>
        </p:nvSpPr>
        <p:spPr>
          <a:xfrm>
            <a:off x="2014538" y="2300288"/>
            <a:ext cx="9048952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 smtClean="0">
                <a:latin typeface="+mj-lt"/>
              </a:rPr>
              <a:t>Denis </a:t>
            </a:r>
            <a:r>
              <a:rPr lang="es-MX" sz="2400" b="1" dirty="0" err="1" smtClean="0">
                <a:latin typeface="+mj-lt"/>
              </a:rPr>
              <a:t>Goulet</a:t>
            </a:r>
            <a:r>
              <a:rPr lang="es-MX" sz="2400" b="1" dirty="0" smtClean="0">
                <a:latin typeface="+mj-lt"/>
              </a:rPr>
              <a:t> </a:t>
            </a:r>
            <a:r>
              <a:rPr lang="es-MX" sz="2400" dirty="0" smtClean="0">
                <a:latin typeface="+mj-lt"/>
              </a:rPr>
              <a:t>con su propuesta de una ética del desarrollo</a:t>
            </a:r>
          </a:p>
          <a:p>
            <a:endParaRPr lang="es-MX" sz="2400" dirty="0" smtClean="0">
              <a:latin typeface="+mj-lt"/>
            </a:endParaRPr>
          </a:p>
          <a:p>
            <a:r>
              <a:rPr lang="es-MX" sz="2400" b="1" dirty="0" smtClean="0">
                <a:latin typeface="+mj-lt"/>
              </a:rPr>
              <a:t>Edgar </a:t>
            </a:r>
            <a:r>
              <a:rPr lang="es-MX" sz="2400" b="1" dirty="0" err="1" smtClean="0">
                <a:latin typeface="+mj-lt"/>
              </a:rPr>
              <a:t>Morin</a:t>
            </a:r>
            <a:r>
              <a:rPr lang="es-MX" sz="2400" b="1" dirty="0" smtClean="0">
                <a:latin typeface="+mj-lt"/>
              </a:rPr>
              <a:t> </a:t>
            </a:r>
            <a:r>
              <a:rPr lang="es-MX" sz="2400" dirty="0" smtClean="0">
                <a:latin typeface="+mj-lt"/>
              </a:rPr>
              <a:t>con sus reflexiones sobre el conocimiento y la complejidad</a:t>
            </a:r>
          </a:p>
          <a:p>
            <a:endParaRPr lang="es-MX" sz="2400" dirty="0">
              <a:latin typeface="+mj-lt"/>
            </a:endParaRPr>
          </a:p>
          <a:p>
            <a:r>
              <a:rPr lang="es-MX" sz="2400" b="1" dirty="0" err="1" smtClean="0">
                <a:latin typeface="+mj-lt"/>
              </a:rPr>
              <a:t>Amartya</a:t>
            </a:r>
            <a:r>
              <a:rPr lang="es-MX" sz="2400" b="1" dirty="0" smtClean="0">
                <a:latin typeface="+mj-lt"/>
              </a:rPr>
              <a:t> </a:t>
            </a:r>
            <a:r>
              <a:rPr lang="es-MX" sz="2400" b="1" dirty="0" err="1" smtClean="0">
                <a:latin typeface="+mj-lt"/>
              </a:rPr>
              <a:t>Sen</a:t>
            </a:r>
            <a:r>
              <a:rPr lang="es-MX" sz="2400" b="1" dirty="0" smtClean="0">
                <a:latin typeface="+mj-lt"/>
              </a:rPr>
              <a:t> </a:t>
            </a:r>
            <a:r>
              <a:rPr lang="es-MX" sz="2400" dirty="0" smtClean="0">
                <a:latin typeface="+mj-lt"/>
              </a:rPr>
              <a:t>y su teoría de las capacidades y el desarrollo humano</a:t>
            </a:r>
          </a:p>
          <a:p>
            <a:endParaRPr lang="es-MX" sz="2400" dirty="0">
              <a:latin typeface="+mj-lt"/>
            </a:endParaRPr>
          </a:p>
          <a:p>
            <a:r>
              <a:rPr lang="es-MX" sz="2400" b="1" dirty="0" smtClean="0">
                <a:latin typeface="+mj-lt"/>
              </a:rPr>
              <a:t>Marta </a:t>
            </a:r>
            <a:r>
              <a:rPr lang="es-MX" sz="2400" b="1" dirty="0" err="1" smtClean="0">
                <a:latin typeface="+mj-lt"/>
              </a:rPr>
              <a:t>Nussbaum</a:t>
            </a:r>
            <a:r>
              <a:rPr lang="es-MX" sz="2400" dirty="0" smtClean="0">
                <a:latin typeface="+mj-lt"/>
              </a:rPr>
              <a:t>, la dignidad y las capacidades de las mujeres</a:t>
            </a:r>
          </a:p>
          <a:p>
            <a:endParaRPr lang="es-MX" sz="2400" dirty="0">
              <a:latin typeface="+mj-lt"/>
            </a:endParaRPr>
          </a:p>
          <a:p>
            <a:r>
              <a:rPr lang="es-MX" sz="2400" b="1" dirty="0" smtClean="0">
                <a:latin typeface="+mj-lt"/>
              </a:rPr>
              <a:t>Adela Cortina </a:t>
            </a:r>
            <a:r>
              <a:rPr lang="es-MX" sz="2400" dirty="0" smtClean="0">
                <a:latin typeface="+mj-lt"/>
              </a:rPr>
              <a:t>y la ética que nos permite ser conscientes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7469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88340" y="37181"/>
            <a:ext cx="4515174" cy="1400467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6607303" y="4320667"/>
            <a:ext cx="26981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u="sng" spc="-1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3"/>
              </a:rPr>
              <a:t>www.rieh.org</a:t>
            </a:r>
            <a:r>
              <a:rPr spc="-10" dirty="0">
                <a:solidFill>
                  <a:srgbClr val="009999"/>
                </a:solidFill>
                <a:latin typeface="Arial"/>
                <a:cs typeface="Arial"/>
              </a:rPr>
              <a:t> </a:t>
            </a:r>
            <a:r>
              <a:rPr u="sng" spc="-1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4"/>
              </a:rPr>
              <a:t>www.riehlatinoamerica.org</a:t>
            </a:r>
            <a:endParaRPr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24000" y="2133600"/>
            <a:ext cx="9144000" cy="2057400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4648201" y="5562600"/>
            <a:ext cx="3606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	</a:t>
            </a:r>
            <a:r>
              <a:rPr lang="es-MX" b="1" dirty="0"/>
              <a:t>GRACIAS</a:t>
            </a:r>
          </a:p>
          <a:p>
            <a:endParaRPr lang="es-MX" b="1" dirty="0"/>
          </a:p>
          <a:p>
            <a:r>
              <a:rPr lang="es-MX" dirty="0" err="1"/>
              <a:t>andres.lalanne@gmail</a:t>
            </a:r>
            <a:r>
              <a:rPr lang="es-MX" dirty="0"/>
              <a:t>. </a:t>
            </a:r>
            <a:r>
              <a:rPr lang="es-MX" dirty="0" err="1"/>
              <a:t>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67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9650" y="2193925"/>
            <a:ext cx="10515600" cy="1325563"/>
          </a:xfrm>
        </p:spPr>
        <p:txBody>
          <a:bodyPr>
            <a:normAutofit/>
          </a:bodyPr>
          <a:lstStyle/>
          <a:p>
            <a:r>
              <a:rPr lang="es-MX" sz="3600" dirty="0" smtClean="0"/>
              <a:t>Una paradoja, ya que toda la economía es humana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2823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5863" y="2251075"/>
            <a:ext cx="9472611" cy="1325563"/>
          </a:xfrm>
        </p:spPr>
        <p:txBody>
          <a:bodyPr>
            <a:normAutofit/>
          </a:bodyPr>
          <a:lstStyle/>
          <a:p>
            <a:r>
              <a:rPr lang="es-MX" sz="3600" dirty="0" smtClean="0"/>
              <a:t>¿Dónde está lo no humano de la economía actual?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9031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3938" y="2165350"/>
            <a:ext cx="9548812" cy="1325563"/>
          </a:xfrm>
        </p:spPr>
        <p:txBody>
          <a:bodyPr>
            <a:normAutofit fontScale="90000"/>
          </a:bodyPr>
          <a:lstStyle/>
          <a:p>
            <a:r>
              <a:rPr lang="es-MX" sz="3600" dirty="0" smtClean="0"/>
              <a:t>En que el hombre tiene que ser para la economía, y no la economía para el hombre…</a:t>
            </a:r>
            <a:br>
              <a:rPr lang="es-MX" sz="3600" dirty="0" smtClean="0"/>
            </a:br>
            <a:r>
              <a:rPr lang="es-MX" sz="3600" dirty="0"/>
              <a:t/>
            </a:r>
            <a:br>
              <a:rPr lang="es-MX" sz="3600" dirty="0"/>
            </a:br>
            <a:r>
              <a:rPr lang="es-MX" sz="3600" dirty="0" smtClean="0"/>
              <a:t>esta es la gran innovación económica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4749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63763"/>
          </a:xfrm>
        </p:spPr>
        <p:txBody>
          <a:bodyPr>
            <a:normAutofit/>
          </a:bodyPr>
          <a:lstStyle/>
          <a:p>
            <a:r>
              <a:rPr lang="es-MX" sz="2800" dirty="0" smtClean="0"/>
              <a:t>Lo que falta entonces es </a:t>
            </a:r>
            <a:r>
              <a:rPr lang="es-MX" sz="2800" b="1" dirty="0" smtClean="0"/>
              <a:t>una visión humanista</a:t>
            </a:r>
            <a:r>
              <a:rPr lang="es-MX" sz="2800" dirty="0" smtClean="0"/>
              <a:t>, lo qué significa:</a:t>
            </a:r>
            <a:br>
              <a:rPr lang="es-MX" sz="2800" dirty="0" smtClean="0"/>
            </a:br>
            <a:r>
              <a:rPr lang="es-MX" sz="2800" dirty="0" smtClean="0"/>
              <a:t/>
            </a:r>
            <a:br>
              <a:rPr lang="es-MX" sz="2800" dirty="0" smtClean="0"/>
            </a:br>
            <a:r>
              <a:rPr lang="es-MX" sz="2800" dirty="0" smtClean="0"/>
              <a:t>- compasión</a:t>
            </a:r>
            <a:br>
              <a:rPr lang="es-MX" sz="2800" dirty="0" smtClean="0"/>
            </a:br>
            <a:r>
              <a:rPr lang="es-MX" sz="2800" dirty="0" smtClean="0"/>
              <a:t>-solidaridad</a:t>
            </a:r>
            <a:br>
              <a:rPr lang="es-MX" sz="2800" dirty="0" smtClean="0"/>
            </a:br>
            <a:r>
              <a:rPr lang="es-MX" sz="2800" dirty="0" smtClean="0"/>
              <a:t>-espiritualidad</a:t>
            </a:r>
            <a:endParaRPr lang="en-US" sz="2800" dirty="0"/>
          </a:p>
        </p:txBody>
      </p:sp>
      <p:sp>
        <p:nvSpPr>
          <p:cNvPr id="4" name="CuadroTexto 3"/>
          <p:cNvSpPr txBox="1"/>
          <p:nvPr/>
        </p:nvSpPr>
        <p:spPr>
          <a:xfrm>
            <a:off x="838200" y="2998070"/>
            <a:ext cx="110204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>
                <a:latin typeface="+mj-lt"/>
              </a:rPr>
              <a:t>Pero al mismo tiempo el humanismo es la convicción de que el ser humano </a:t>
            </a:r>
          </a:p>
          <a:p>
            <a:r>
              <a:rPr lang="es-MX" sz="2800" b="1" dirty="0" smtClean="0">
                <a:latin typeface="+mj-lt"/>
              </a:rPr>
              <a:t>es dueño de su destino. </a:t>
            </a:r>
          </a:p>
          <a:p>
            <a:r>
              <a:rPr lang="es-MX" sz="2800" dirty="0" smtClean="0">
                <a:latin typeface="+mj-lt"/>
              </a:rPr>
              <a:t>No son los reyes, demonios, extraterrestres ni brujos,</a:t>
            </a:r>
          </a:p>
          <a:p>
            <a:r>
              <a:rPr lang="es-MX" sz="2800" dirty="0" smtClean="0">
                <a:latin typeface="+mj-lt"/>
              </a:rPr>
              <a:t>ni tampoco el azar (aunque existe), los determinantes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3848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73221" y="483235"/>
            <a:ext cx="4846955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latin typeface="+mj-lt"/>
              </a:rPr>
              <a:t>Un</a:t>
            </a:r>
            <a:r>
              <a:rPr spc="-5" dirty="0">
                <a:latin typeface="+mj-lt"/>
              </a:rPr>
              <a:t> </a:t>
            </a:r>
            <a:r>
              <a:rPr dirty="0">
                <a:latin typeface="+mj-lt"/>
              </a:rPr>
              <a:t>poco</a:t>
            </a:r>
            <a:r>
              <a:rPr spc="-5" dirty="0">
                <a:latin typeface="+mj-lt"/>
              </a:rPr>
              <a:t> </a:t>
            </a:r>
            <a:r>
              <a:rPr dirty="0">
                <a:latin typeface="+mj-lt"/>
              </a:rPr>
              <a:t>de </a:t>
            </a:r>
            <a:r>
              <a:rPr spc="-10" dirty="0">
                <a:latin typeface="+mj-lt"/>
              </a:rPr>
              <a:t>historia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38791" y="1428750"/>
            <a:ext cx="3357371" cy="4117848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4390942" y="5780782"/>
            <a:ext cx="341151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200" dirty="0" smtClean="0">
                <a:latin typeface="+mj-lt"/>
              </a:rPr>
              <a:t>Louis Joseph Lebret</a:t>
            </a:r>
          </a:p>
          <a:p>
            <a:r>
              <a:rPr lang="es-MX" sz="3200" dirty="0" smtClean="0">
                <a:latin typeface="+mj-lt"/>
              </a:rPr>
              <a:t>1897-1966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1947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36188" y="483235"/>
            <a:ext cx="6120130" cy="69659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mtClean="0"/>
              <a:t>Economía</a:t>
            </a:r>
            <a:r>
              <a:rPr spc="-10" dirty="0" smtClean="0"/>
              <a:t> </a:t>
            </a:r>
            <a:r>
              <a:rPr dirty="0" smtClean="0"/>
              <a:t>y </a:t>
            </a:r>
            <a:r>
              <a:rPr spc="-10" dirty="0" err="1" smtClean="0"/>
              <a:t>Humanismo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1493519" y="1905000"/>
            <a:ext cx="9336405" cy="30694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s-UY" sz="2400" dirty="0" smtClean="0">
                <a:latin typeface="+mj-lt"/>
                <a:cs typeface="Arial"/>
              </a:rPr>
              <a:t>Lebret</a:t>
            </a:r>
            <a:r>
              <a:rPr lang="es-UY" sz="2400" spc="-70" dirty="0" smtClean="0">
                <a:latin typeface="+mj-lt"/>
                <a:cs typeface="Arial"/>
              </a:rPr>
              <a:t> y </a:t>
            </a:r>
            <a:r>
              <a:rPr lang="es-UY" sz="2400" dirty="0" smtClean="0">
                <a:latin typeface="+mj-lt"/>
                <a:cs typeface="Arial"/>
              </a:rPr>
              <a:t>otros</a:t>
            </a:r>
            <a:r>
              <a:rPr lang="es-UY" sz="2400" spc="-70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compañeros</a:t>
            </a:r>
            <a:r>
              <a:rPr lang="es-UY" sz="2400" spc="-55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fundaron</a:t>
            </a:r>
            <a:r>
              <a:rPr lang="es-UY" sz="2400" spc="-70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en</a:t>
            </a:r>
            <a:r>
              <a:rPr lang="es-UY" sz="2400" spc="-65" dirty="0" smtClean="0">
                <a:latin typeface="+mj-lt"/>
                <a:cs typeface="Arial"/>
              </a:rPr>
              <a:t> la Francia ocupada (</a:t>
            </a:r>
            <a:r>
              <a:rPr lang="es-UY" sz="2400" dirty="0" smtClean="0">
                <a:latin typeface="+mj-lt"/>
                <a:cs typeface="Arial"/>
              </a:rPr>
              <a:t>1941),</a:t>
            </a:r>
            <a:r>
              <a:rPr lang="es-UY" sz="2400" spc="-55" dirty="0" smtClean="0">
                <a:latin typeface="+mj-lt"/>
                <a:cs typeface="Arial"/>
              </a:rPr>
              <a:t> </a:t>
            </a:r>
            <a:r>
              <a:rPr lang="es-UY" sz="2400" spc="-25" dirty="0" smtClean="0">
                <a:latin typeface="+mj-lt"/>
                <a:cs typeface="Arial"/>
              </a:rPr>
              <a:t>la </a:t>
            </a:r>
            <a:r>
              <a:rPr lang="es-UY" sz="2400" dirty="0" smtClean="0">
                <a:latin typeface="+mj-lt"/>
                <a:cs typeface="Arial"/>
              </a:rPr>
              <a:t>asociación</a:t>
            </a:r>
            <a:r>
              <a:rPr lang="es-UY" sz="2400" spc="-65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Economía</a:t>
            </a:r>
            <a:r>
              <a:rPr lang="es-UY" sz="2400" spc="-65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y</a:t>
            </a:r>
            <a:r>
              <a:rPr lang="es-UY" sz="2400" spc="-60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Humanismo,</a:t>
            </a:r>
            <a:r>
              <a:rPr lang="es-UY" sz="2400" spc="-45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de</a:t>
            </a:r>
            <a:r>
              <a:rPr lang="es-UY" sz="2400" spc="-60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la</a:t>
            </a:r>
            <a:r>
              <a:rPr lang="es-UY" sz="2400" spc="-60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que</a:t>
            </a:r>
            <a:r>
              <a:rPr lang="es-UY" sz="2400" spc="-70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él</a:t>
            </a:r>
            <a:r>
              <a:rPr lang="es-UY" sz="2400" spc="-70" dirty="0" smtClean="0">
                <a:latin typeface="+mj-lt"/>
                <a:cs typeface="Arial"/>
              </a:rPr>
              <a:t> </a:t>
            </a:r>
            <a:r>
              <a:rPr lang="es-UY" sz="2400" spc="-10" dirty="0" smtClean="0">
                <a:latin typeface="+mj-lt"/>
                <a:cs typeface="Arial"/>
              </a:rPr>
              <a:t>decía </a:t>
            </a:r>
            <a:r>
              <a:rPr lang="es-UY" sz="2400" dirty="0" smtClean="0">
                <a:latin typeface="+mj-lt"/>
                <a:cs typeface="Arial"/>
              </a:rPr>
              <a:t>que</a:t>
            </a:r>
            <a:r>
              <a:rPr lang="es-UY" sz="2400" spc="-65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era</a:t>
            </a:r>
            <a:r>
              <a:rPr lang="es-UY" sz="2400" spc="-55" dirty="0" smtClean="0">
                <a:latin typeface="+mj-lt"/>
                <a:cs typeface="Arial"/>
              </a:rPr>
              <a:t> "</a:t>
            </a:r>
            <a:r>
              <a:rPr lang="es-UY" sz="2400" dirty="0" smtClean="0">
                <a:latin typeface="+mj-lt"/>
                <a:cs typeface="Arial"/>
              </a:rPr>
              <a:t>un</a:t>
            </a:r>
            <a:r>
              <a:rPr lang="es-UY" sz="2400" spc="-45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compromiso</a:t>
            </a:r>
            <a:r>
              <a:rPr lang="es-UY" sz="2400" spc="-45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ante</a:t>
            </a:r>
            <a:r>
              <a:rPr lang="es-UY" sz="2400" spc="-50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la</a:t>
            </a:r>
            <a:r>
              <a:rPr lang="es-UY" sz="2400" spc="-60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miseria</a:t>
            </a:r>
            <a:r>
              <a:rPr lang="es-UY" sz="2400" spc="-45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del</a:t>
            </a:r>
            <a:r>
              <a:rPr lang="es-UY" sz="2400" spc="-60" dirty="0" smtClean="0">
                <a:latin typeface="+mj-lt"/>
                <a:cs typeface="Arial"/>
              </a:rPr>
              <a:t> </a:t>
            </a:r>
            <a:r>
              <a:rPr lang="es-UY" sz="2400" spc="-10" dirty="0" smtClean="0">
                <a:latin typeface="+mj-lt"/>
                <a:cs typeface="Arial"/>
              </a:rPr>
              <a:t>mundo,</a:t>
            </a:r>
            <a:r>
              <a:rPr lang="es-UY" sz="2400" spc="700" dirty="0" smtClean="0">
                <a:latin typeface="+mj-lt"/>
                <a:cs typeface="Arial"/>
              </a:rPr>
              <a:t> </a:t>
            </a:r>
            <a:r>
              <a:rPr lang="es-UY" sz="2400" b="1" dirty="0" smtClean="0">
                <a:latin typeface="+mj-lt"/>
                <a:cs typeface="Arial"/>
              </a:rPr>
              <a:t>un</a:t>
            </a:r>
            <a:r>
              <a:rPr lang="es-UY" sz="2400" b="1" spc="-70" dirty="0" smtClean="0">
                <a:latin typeface="+mj-lt"/>
                <a:cs typeface="Arial"/>
              </a:rPr>
              <a:t> </a:t>
            </a:r>
            <a:r>
              <a:rPr lang="es-UY" sz="2400" b="1" dirty="0" smtClean="0">
                <a:latin typeface="+mj-lt"/>
                <a:cs typeface="Arial"/>
              </a:rPr>
              <a:t>acto</a:t>
            </a:r>
            <a:r>
              <a:rPr lang="es-UY" sz="2400" b="1" spc="-70" dirty="0" smtClean="0">
                <a:latin typeface="+mj-lt"/>
                <a:cs typeface="Arial"/>
              </a:rPr>
              <a:t> </a:t>
            </a:r>
            <a:r>
              <a:rPr lang="es-UY" sz="2400" b="1" dirty="0" smtClean="0">
                <a:latin typeface="+mj-lt"/>
                <a:cs typeface="Arial"/>
              </a:rPr>
              <a:t>político</a:t>
            </a:r>
            <a:r>
              <a:rPr lang="es-UY" sz="2400" b="1" spc="-75" dirty="0" smtClean="0">
                <a:latin typeface="+mj-lt"/>
                <a:cs typeface="Arial"/>
              </a:rPr>
              <a:t> </a:t>
            </a:r>
            <a:r>
              <a:rPr lang="es-UY" sz="2400" b="1" dirty="0" smtClean="0">
                <a:latin typeface="+mj-lt"/>
                <a:cs typeface="Arial"/>
              </a:rPr>
              <a:t>de</a:t>
            </a:r>
            <a:r>
              <a:rPr lang="es-UY" sz="2400" b="1" spc="-70" dirty="0" smtClean="0">
                <a:latin typeface="+mj-lt"/>
                <a:cs typeface="Arial"/>
              </a:rPr>
              <a:t> </a:t>
            </a:r>
            <a:r>
              <a:rPr lang="es-UY" sz="2400" b="1" dirty="0" smtClean="0">
                <a:latin typeface="+mj-lt"/>
                <a:cs typeface="Arial"/>
              </a:rPr>
              <a:t>misericordia</a:t>
            </a:r>
            <a:r>
              <a:rPr lang="es-UY" sz="2400" dirty="0" smtClean="0">
                <a:latin typeface="+mj-lt"/>
                <a:cs typeface="Arial"/>
              </a:rPr>
              <a:t>”.</a:t>
            </a:r>
          </a:p>
          <a:p>
            <a:pPr marL="12700" marR="5080">
              <a:spcBef>
                <a:spcPts val="95"/>
              </a:spcBef>
              <a:tabLst>
                <a:tab pos="354965" algn="l"/>
                <a:tab pos="355600" algn="l"/>
              </a:tabLst>
            </a:pPr>
            <a:endParaRPr lang="es-UY" sz="2400" dirty="0" smtClean="0">
              <a:latin typeface="+mj-lt"/>
              <a:cs typeface="Arial"/>
            </a:endParaRPr>
          </a:p>
          <a:p>
            <a:pPr marL="355600" marR="396240" indent="-342900">
              <a:spcBef>
                <a:spcPts val="68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s-UY" sz="2400" dirty="0" smtClean="0">
                <a:latin typeface="+mj-lt"/>
                <a:cs typeface="Arial"/>
              </a:rPr>
              <a:t>En</a:t>
            </a:r>
            <a:r>
              <a:rPr lang="es-UY" sz="2400" spc="-70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la</a:t>
            </a:r>
            <a:r>
              <a:rPr lang="es-UY" sz="2400" spc="-60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posguerra,</a:t>
            </a:r>
            <a:r>
              <a:rPr lang="es-UY" sz="2400" spc="-60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cuando el</a:t>
            </a:r>
            <a:r>
              <a:rPr lang="es-UY" sz="2400" spc="-65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mundo</a:t>
            </a:r>
            <a:r>
              <a:rPr lang="es-UY" sz="2400" spc="-50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estaba</a:t>
            </a:r>
            <a:r>
              <a:rPr lang="es-UY" sz="2400" spc="-65" dirty="0" smtClean="0">
                <a:latin typeface="+mj-lt"/>
                <a:cs typeface="Arial"/>
              </a:rPr>
              <a:t> </a:t>
            </a:r>
            <a:r>
              <a:rPr lang="es-UY" sz="2400" spc="-10" dirty="0" smtClean="0">
                <a:latin typeface="+mj-lt"/>
                <a:cs typeface="Arial"/>
              </a:rPr>
              <a:t>polarizado </a:t>
            </a:r>
            <a:r>
              <a:rPr lang="es-UY" sz="2400" dirty="0" smtClean="0">
                <a:latin typeface="+mj-lt"/>
                <a:cs typeface="Arial"/>
              </a:rPr>
              <a:t>entre</a:t>
            </a:r>
            <a:r>
              <a:rPr lang="es-UY" sz="2400" spc="-85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liberalismo</a:t>
            </a:r>
            <a:r>
              <a:rPr lang="es-UY" sz="2400" spc="-75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y</a:t>
            </a:r>
            <a:r>
              <a:rPr lang="es-UY" sz="2400" spc="-90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marxismo, el</a:t>
            </a:r>
            <a:r>
              <a:rPr lang="es-UY" sz="2400" spc="-90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movimiento</a:t>
            </a:r>
            <a:r>
              <a:rPr lang="es-UY" sz="2400" spc="-65" dirty="0" smtClean="0">
                <a:latin typeface="+mj-lt"/>
                <a:cs typeface="Arial"/>
              </a:rPr>
              <a:t> </a:t>
            </a:r>
            <a:r>
              <a:rPr lang="es-UY" sz="2400" spc="-25" dirty="0" smtClean="0">
                <a:latin typeface="+mj-lt"/>
                <a:cs typeface="Arial"/>
              </a:rPr>
              <a:t>de </a:t>
            </a:r>
            <a:r>
              <a:rPr lang="es-UY" sz="2400" dirty="0" smtClean="0">
                <a:latin typeface="+mj-lt"/>
                <a:cs typeface="Arial"/>
              </a:rPr>
              <a:t>Economía</a:t>
            </a:r>
            <a:r>
              <a:rPr lang="es-UY" sz="2400" spc="-85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y</a:t>
            </a:r>
            <a:r>
              <a:rPr lang="es-UY" sz="2400" spc="-100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Humanismo</a:t>
            </a:r>
            <a:r>
              <a:rPr lang="es-UY" sz="2400" spc="-70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proclamaba</a:t>
            </a:r>
            <a:r>
              <a:rPr lang="es-UY" sz="2400" spc="-75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que</a:t>
            </a:r>
            <a:r>
              <a:rPr lang="es-UY" sz="2400" spc="-100" dirty="0" smtClean="0">
                <a:latin typeface="+mj-lt"/>
                <a:cs typeface="Arial"/>
              </a:rPr>
              <a:t> </a:t>
            </a:r>
            <a:r>
              <a:rPr lang="es-UY" sz="2400" spc="-25" dirty="0" smtClean="0">
                <a:latin typeface="+mj-lt"/>
                <a:cs typeface="Arial"/>
              </a:rPr>
              <a:t>lo </a:t>
            </a:r>
            <a:r>
              <a:rPr lang="es-UY" sz="2400" dirty="0" smtClean="0">
                <a:latin typeface="+mj-lt"/>
                <a:cs typeface="Arial"/>
              </a:rPr>
              <a:t>importante</a:t>
            </a:r>
            <a:r>
              <a:rPr lang="es-UY" sz="2400" spc="-45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es</a:t>
            </a:r>
            <a:r>
              <a:rPr lang="es-UY" sz="2400" spc="-60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"el</a:t>
            </a:r>
            <a:r>
              <a:rPr lang="es-UY" sz="2400" spc="-65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desarrollo</a:t>
            </a:r>
            <a:r>
              <a:rPr lang="es-UY" sz="2400" spc="-45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de</a:t>
            </a:r>
            <a:r>
              <a:rPr lang="es-UY" sz="2400" spc="-55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todo</a:t>
            </a:r>
            <a:r>
              <a:rPr lang="es-UY" sz="2400" spc="-55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el</a:t>
            </a:r>
            <a:r>
              <a:rPr lang="es-UY" sz="2400" spc="-55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hombre</a:t>
            </a:r>
            <a:r>
              <a:rPr lang="es-UY" sz="2400" spc="-45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y</a:t>
            </a:r>
            <a:r>
              <a:rPr lang="es-UY" sz="2400" spc="-65" dirty="0" smtClean="0">
                <a:latin typeface="+mj-lt"/>
                <a:cs typeface="Arial"/>
              </a:rPr>
              <a:t> </a:t>
            </a:r>
            <a:r>
              <a:rPr lang="es-UY" sz="2400" spc="-25" dirty="0" smtClean="0">
                <a:latin typeface="+mj-lt"/>
                <a:cs typeface="Arial"/>
              </a:rPr>
              <a:t>de </a:t>
            </a:r>
            <a:r>
              <a:rPr lang="es-UY" sz="2400" dirty="0" smtClean="0">
                <a:latin typeface="+mj-lt"/>
                <a:cs typeface="Arial"/>
              </a:rPr>
              <a:t>todos</a:t>
            </a:r>
            <a:r>
              <a:rPr lang="es-UY" sz="2400" spc="-70" dirty="0" smtClean="0">
                <a:latin typeface="+mj-lt"/>
                <a:cs typeface="Arial"/>
              </a:rPr>
              <a:t> </a:t>
            </a:r>
            <a:r>
              <a:rPr lang="es-UY" sz="2400" dirty="0" smtClean="0">
                <a:latin typeface="+mj-lt"/>
                <a:cs typeface="Arial"/>
              </a:rPr>
              <a:t>los</a:t>
            </a:r>
            <a:r>
              <a:rPr lang="es-UY" sz="2400" spc="-50" dirty="0" smtClean="0">
                <a:latin typeface="+mj-lt"/>
                <a:cs typeface="Arial"/>
              </a:rPr>
              <a:t> </a:t>
            </a:r>
            <a:r>
              <a:rPr lang="es-UY" sz="2400" spc="-10" dirty="0" smtClean="0">
                <a:latin typeface="+mj-lt"/>
                <a:cs typeface="Arial"/>
              </a:rPr>
              <a:t>hombres".</a:t>
            </a:r>
            <a:endParaRPr lang="es-UY" sz="2400" dirty="0"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1839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8801" y="355904"/>
            <a:ext cx="8839199" cy="566181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MX" sz="3600" b="1" dirty="0"/>
              <a:t>Los</a:t>
            </a:r>
            <a:r>
              <a:rPr lang="es-MX" sz="3600" b="1" spc="-20" dirty="0"/>
              <a:t> </a:t>
            </a:r>
            <a:r>
              <a:rPr lang="es-MX" sz="3600" b="1" dirty="0"/>
              <a:t>rasgos</a:t>
            </a:r>
            <a:r>
              <a:rPr lang="es-MX" sz="3600" b="1" spc="-15" dirty="0"/>
              <a:t> </a:t>
            </a:r>
            <a:r>
              <a:rPr lang="es-MX" sz="3600" b="1" dirty="0"/>
              <a:t>principales </a:t>
            </a:r>
            <a:r>
              <a:rPr lang="es-MX" sz="3600" b="1" spc="-25" dirty="0"/>
              <a:t>de </a:t>
            </a:r>
            <a:r>
              <a:rPr lang="es-MX" sz="3600" b="1" dirty="0"/>
              <a:t>una</a:t>
            </a:r>
            <a:r>
              <a:rPr lang="es-MX" sz="3600" b="1" spc="-10" dirty="0"/>
              <a:t> </a:t>
            </a:r>
            <a:r>
              <a:rPr lang="es-MX" sz="3600" b="1" dirty="0"/>
              <a:t>economía</a:t>
            </a:r>
            <a:r>
              <a:rPr lang="es-MX" sz="3600" b="1" spc="-5" dirty="0"/>
              <a:t> </a:t>
            </a:r>
            <a:r>
              <a:rPr lang="es-MX" sz="3600" b="1" spc="-10" dirty="0"/>
              <a:t>humana</a:t>
            </a:r>
            <a:r>
              <a:rPr lang="es-MX" sz="3600" dirty="0"/>
              <a:t> 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1828801" y="1104253"/>
            <a:ext cx="8124443" cy="5048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spcBef>
                <a:spcPts val="60"/>
              </a:spcBef>
            </a:pPr>
            <a:endParaRPr sz="1950" dirty="0">
              <a:latin typeface="Calibri"/>
              <a:cs typeface="Calibri"/>
            </a:endParaRPr>
          </a:p>
          <a:p>
            <a:pPr marL="354965" marR="161290" indent="-342900">
              <a:lnSpc>
                <a:spcPts val="2690"/>
              </a:lnSpc>
              <a:buFontTx/>
              <a:buChar char="•"/>
              <a:tabLst>
                <a:tab pos="354965" algn="l"/>
                <a:tab pos="355600" algn="l"/>
              </a:tabLst>
            </a:pPr>
            <a:r>
              <a:rPr lang="es-MX" sz="2400" dirty="0" smtClean="0">
                <a:latin typeface="+mj-lt"/>
                <a:cs typeface="Arial"/>
              </a:rPr>
              <a:t>No es un modelo. Es</a:t>
            </a:r>
            <a:r>
              <a:rPr lang="es-MX" sz="2400" spc="-60" dirty="0" smtClean="0">
                <a:latin typeface="+mj-lt"/>
                <a:cs typeface="Arial"/>
              </a:rPr>
              <a:t> </a:t>
            </a:r>
            <a:r>
              <a:rPr lang="es-MX" sz="2400" dirty="0">
                <a:latin typeface="+mj-lt"/>
                <a:cs typeface="Arial"/>
              </a:rPr>
              <a:t>una</a:t>
            </a:r>
            <a:r>
              <a:rPr lang="es-MX" sz="2400" spc="-40" dirty="0">
                <a:latin typeface="+mj-lt"/>
                <a:cs typeface="Arial"/>
              </a:rPr>
              <a:t> </a:t>
            </a:r>
            <a:r>
              <a:rPr lang="es-MX" sz="2400" dirty="0">
                <a:latin typeface="+mj-lt"/>
                <a:cs typeface="Arial"/>
              </a:rPr>
              <a:t>visión</a:t>
            </a:r>
            <a:r>
              <a:rPr lang="es-MX" sz="2400" spc="-60" dirty="0">
                <a:latin typeface="+mj-lt"/>
                <a:cs typeface="Arial"/>
              </a:rPr>
              <a:t> </a:t>
            </a:r>
            <a:r>
              <a:rPr lang="es-MX" sz="2400" dirty="0">
                <a:latin typeface="+mj-lt"/>
                <a:cs typeface="Arial"/>
              </a:rPr>
              <a:t>holística,</a:t>
            </a:r>
            <a:r>
              <a:rPr lang="es-MX" sz="2400" spc="-60" dirty="0">
                <a:latin typeface="+mj-lt"/>
                <a:cs typeface="Arial"/>
              </a:rPr>
              <a:t> </a:t>
            </a:r>
            <a:r>
              <a:rPr lang="es-MX" sz="2400" dirty="0">
                <a:latin typeface="+mj-lt"/>
                <a:cs typeface="Arial"/>
              </a:rPr>
              <a:t>cuyo</a:t>
            </a:r>
            <a:r>
              <a:rPr lang="es-MX" sz="2400" spc="-60" dirty="0">
                <a:latin typeface="+mj-lt"/>
                <a:cs typeface="Arial"/>
              </a:rPr>
              <a:t> </a:t>
            </a:r>
            <a:r>
              <a:rPr lang="es-MX" sz="2400" dirty="0">
                <a:latin typeface="+mj-lt"/>
                <a:cs typeface="Arial"/>
              </a:rPr>
              <a:t>centro</a:t>
            </a:r>
            <a:r>
              <a:rPr lang="es-MX" sz="2400" spc="-45" dirty="0">
                <a:latin typeface="+mj-lt"/>
                <a:cs typeface="Arial"/>
              </a:rPr>
              <a:t> </a:t>
            </a:r>
            <a:r>
              <a:rPr lang="es-MX" sz="2400" dirty="0">
                <a:latin typeface="+mj-lt"/>
                <a:cs typeface="Arial"/>
              </a:rPr>
              <a:t>es</a:t>
            </a:r>
            <a:r>
              <a:rPr lang="es-MX" sz="2400" spc="-55" dirty="0">
                <a:latin typeface="+mj-lt"/>
                <a:cs typeface="Arial"/>
              </a:rPr>
              <a:t> </a:t>
            </a:r>
            <a:r>
              <a:rPr lang="es-MX" sz="2400" dirty="0">
                <a:latin typeface="+mj-lt"/>
                <a:cs typeface="Arial"/>
              </a:rPr>
              <a:t>la</a:t>
            </a:r>
            <a:r>
              <a:rPr lang="es-MX" sz="2400" spc="-55" dirty="0">
                <a:latin typeface="+mj-lt"/>
                <a:cs typeface="Arial"/>
              </a:rPr>
              <a:t> </a:t>
            </a:r>
            <a:r>
              <a:rPr lang="es-MX" sz="2400" spc="-10" dirty="0">
                <a:latin typeface="+mj-lt"/>
                <a:cs typeface="Arial"/>
              </a:rPr>
              <a:t>persona.</a:t>
            </a:r>
          </a:p>
          <a:p>
            <a:pPr marL="12065" marR="161290">
              <a:lnSpc>
                <a:spcPts val="2690"/>
              </a:lnSpc>
              <a:tabLst>
                <a:tab pos="354965" algn="l"/>
                <a:tab pos="355600" algn="l"/>
              </a:tabLst>
            </a:pPr>
            <a:endParaRPr lang="es-MX" sz="2400" spc="-10" dirty="0">
              <a:latin typeface="+mj-lt"/>
              <a:cs typeface="Arial"/>
            </a:endParaRPr>
          </a:p>
          <a:p>
            <a:pPr marL="354965" marR="161290" indent="-342900">
              <a:lnSpc>
                <a:spcPts val="2690"/>
              </a:lnSpc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+mj-lt"/>
                <a:cs typeface="Arial"/>
              </a:rPr>
              <a:t>La</a:t>
            </a:r>
            <a:r>
              <a:rPr sz="2400" spc="-60" dirty="0">
                <a:latin typeface="+mj-lt"/>
                <a:cs typeface="Arial"/>
              </a:rPr>
              <a:t> </a:t>
            </a:r>
            <a:r>
              <a:rPr lang="es-ES" sz="2400" spc="-60" dirty="0">
                <a:latin typeface="+mj-lt"/>
                <a:cs typeface="Arial"/>
              </a:rPr>
              <a:t>e</a:t>
            </a:r>
            <a:r>
              <a:rPr sz="2400" dirty="0" err="1">
                <a:latin typeface="+mj-lt"/>
                <a:cs typeface="Arial"/>
              </a:rPr>
              <a:t>conomía</a:t>
            </a:r>
            <a:r>
              <a:rPr sz="2400" spc="-45" dirty="0">
                <a:latin typeface="+mj-lt"/>
                <a:cs typeface="Arial"/>
              </a:rPr>
              <a:t> </a:t>
            </a:r>
            <a:r>
              <a:rPr lang="es-ES" sz="2400" spc="-45" dirty="0">
                <a:latin typeface="+mj-lt"/>
                <a:cs typeface="Arial"/>
              </a:rPr>
              <a:t>h</a:t>
            </a:r>
            <a:r>
              <a:rPr sz="2400" dirty="0" err="1">
                <a:latin typeface="+mj-lt"/>
                <a:cs typeface="Arial"/>
              </a:rPr>
              <a:t>umana</a:t>
            </a:r>
            <a:r>
              <a:rPr sz="2400" spc="-40" dirty="0">
                <a:latin typeface="+mj-lt"/>
                <a:cs typeface="Arial"/>
              </a:rPr>
              <a:t> </a:t>
            </a:r>
            <a:r>
              <a:rPr sz="2400" dirty="0" err="1" smtClean="0">
                <a:latin typeface="+mj-lt"/>
                <a:cs typeface="Arial"/>
              </a:rPr>
              <a:t>es</a:t>
            </a:r>
            <a:r>
              <a:rPr sz="2400" spc="-65" dirty="0" smtClean="0">
                <a:latin typeface="+mj-lt"/>
                <a:cs typeface="Arial"/>
              </a:rPr>
              <a:t> </a:t>
            </a:r>
            <a:r>
              <a:rPr sz="2400" dirty="0" err="1">
                <a:latin typeface="+mj-lt"/>
                <a:cs typeface="Arial"/>
              </a:rPr>
              <a:t>una</a:t>
            </a:r>
            <a:r>
              <a:rPr sz="2400" spc="-65" dirty="0">
                <a:latin typeface="+mj-lt"/>
                <a:cs typeface="Arial"/>
              </a:rPr>
              <a:t> </a:t>
            </a:r>
            <a:r>
              <a:rPr lang="es-MX" sz="2400" dirty="0" smtClean="0">
                <a:latin typeface="+mj-lt"/>
                <a:cs typeface="Arial"/>
              </a:rPr>
              <a:t>disciplina </a:t>
            </a:r>
            <a:r>
              <a:rPr sz="2400" dirty="0" err="1" smtClean="0">
                <a:latin typeface="+mj-lt"/>
                <a:cs typeface="Arial"/>
              </a:rPr>
              <a:t>compleja</a:t>
            </a:r>
            <a:r>
              <a:rPr lang="es-ES" sz="2400" dirty="0">
                <a:latin typeface="+mj-lt"/>
                <a:cs typeface="Arial"/>
              </a:rPr>
              <a:t>,</a:t>
            </a:r>
            <a:r>
              <a:rPr sz="2400" spc="-50" dirty="0">
                <a:latin typeface="+mj-lt"/>
                <a:cs typeface="Arial"/>
              </a:rPr>
              <a:t> </a:t>
            </a:r>
            <a:r>
              <a:rPr sz="2400" dirty="0">
                <a:latin typeface="+mj-lt"/>
                <a:cs typeface="Arial"/>
              </a:rPr>
              <a:t>en</a:t>
            </a:r>
            <a:r>
              <a:rPr sz="2400" spc="-60" dirty="0">
                <a:latin typeface="+mj-lt"/>
                <a:cs typeface="Arial"/>
              </a:rPr>
              <a:t> </a:t>
            </a:r>
            <a:r>
              <a:rPr sz="2400" dirty="0">
                <a:latin typeface="+mj-lt"/>
                <a:cs typeface="Arial"/>
              </a:rPr>
              <a:t>el</a:t>
            </a:r>
            <a:r>
              <a:rPr sz="2400" spc="-60" dirty="0">
                <a:latin typeface="+mj-lt"/>
                <a:cs typeface="Arial"/>
              </a:rPr>
              <a:t> </a:t>
            </a:r>
            <a:r>
              <a:rPr sz="2400" dirty="0">
                <a:latin typeface="+mj-lt"/>
                <a:cs typeface="Arial"/>
              </a:rPr>
              <a:t>sentido</a:t>
            </a:r>
            <a:r>
              <a:rPr sz="2400" spc="-70" dirty="0">
                <a:latin typeface="+mj-lt"/>
                <a:cs typeface="Arial"/>
              </a:rPr>
              <a:t> </a:t>
            </a:r>
            <a:r>
              <a:rPr sz="2400" dirty="0">
                <a:latin typeface="+mj-lt"/>
                <a:cs typeface="Arial"/>
              </a:rPr>
              <a:t>de</a:t>
            </a:r>
            <a:r>
              <a:rPr sz="2400" spc="-60" dirty="0">
                <a:latin typeface="+mj-lt"/>
                <a:cs typeface="Arial"/>
              </a:rPr>
              <a:t> </a:t>
            </a:r>
            <a:r>
              <a:rPr sz="2400" dirty="0">
                <a:latin typeface="+mj-lt"/>
                <a:cs typeface="Arial"/>
              </a:rPr>
              <a:t>Edgar</a:t>
            </a:r>
            <a:r>
              <a:rPr sz="2400" spc="-50" dirty="0">
                <a:latin typeface="+mj-lt"/>
                <a:cs typeface="Arial"/>
              </a:rPr>
              <a:t> </a:t>
            </a:r>
            <a:r>
              <a:rPr sz="2400" dirty="0">
                <a:latin typeface="+mj-lt"/>
                <a:cs typeface="Arial"/>
              </a:rPr>
              <a:t>Morin,</a:t>
            </a:r>
            <a:r>
              <a:rPr sz="2400" spc="-55" dirty="0">
                <a:latin typeface="+mj-lt"/>
                <a:cs typeface="Arial"/>
              </a:rPr>
              <a:t> </a:t>
            </a:r>
            <a:r>
              <a:rPr sz="2400" spc="-10" dirty="0">
                <a:latin typeface="+mj-lt"/>
                <a:cs typeface="Arial"/>
              </a:rPr>
              <a:t>quien </a:t>
            </a:r>
            <a:r>
              <a:rPr sz="2400" dirty="0">
                <a:latin typeface="+mj-lt"/>
                <a:cs typeface="Arial"/>
              </a:rPr>
              <a:t>define</a:t>
            </a:r>
            <a:r>
              <a:rPr sz="2400" spc="-55" dirty="0">
                <a:latin typeface="+mj-lt"/>
                <a:cs typeface="Arial"/>
              </a:rPr>
              <a:t> </a:t>
            </a:r>
            <a:r>
              <a:rPr sz="2400" dirty="0">
                <a:latin typeface="+mj-lt"/>
                <a:cs typeface="Arial"/>
              </a:rPr>
              <a:t>lo</a:t>
            </a:r>
            <a:r>
              <a:rPr sz="2400" spc="-55" dirty="0">
                <a:latin typeface="+mj-lt"/>
                <a:cs typeface="Arial"/>
              </a:rPr>
              <a:t> </a:t>
            </a:r>
            <a:r>
              <a:rPr sz="2400" dirty="0">
                <a:latin typeface="+mj-lt"/>
                <a:cs typeface="Arial"/>
              </a:rPr>
              <a:t>complejo</a:t>
            </a:r>
            <a:r>
              <a:rPr sz="2400" spc="-50" dirty="0">
                <a:latin typeface="+mj-lt"/>
                <a:cs typeface="Arial"/>
              </a:rPr>
              <a:t> </a:t>
            </a:r>
            <a:r>
              <a:rPr sz="2400" dirty="0">
                <a:latin typeface="+mj-lt"/>
                <a:cs typeface="Arial"/>
              </a:rPr>
              <a:t>como</a:t>
            </a:r>
            <a:r>
              <a:rPr sz="2400" spc="-60" dirty="0">
                <a:latin typeface="+mj-lt"/>
                <a:cs typeface="Arial"/>
              </a:rPr>
              <a:t> </a:t>
            </a:r>
            <a:r>
              <a:rPr sz="2400" dirty="0">
                <a:latin typeface="+mj-lt"/>
                <a:cs typeface="Arial"/>
              </a:rPr>
              <a:t>“lo</a:t>
            </a:r>
            <a:r>
              <a:rPr sz="2400" spc="-60" dirty="0">
                <a:latin typeface="+mj-lt"/>
                <a:cs typeface="Arial"/>
              </a:rPr>
              <a:t> </a:t>
            </a:r>
            <a:r>
              <a:rPr sz="2400" dirty="0">
                <a:latin typeface="+mj-lt"/>
                <a:cs typeface="Arial"/>
              </a:rPr>
              <a:t>que</a:t>
            </a:r>
            <a:r>
              <a:rPr sz="2400" spc="-45" dirty="0">
                <a:latin typeface="+mj-lt"/>
                <a:cs typeface="Arial"/>
              </a:rPr>
              <a:t> </a:t>
            </a:r>
            <a:r>
              <a:rPr sz="2400" dirty="0">
                <a:latin typeface="+mj-lt"/>
                <a:cs typeface="Arial"/>
              </a:rPr>
              <a:t>está</a:t>
            </a:r>
            <a:r>
              <a:rPr sz="2400" spc="-60" dirty="0">
                <a:latin typeface="+mj-lt"/>
                <a:cs typeface="Arial"/>
              </a:rPr>
              <a:t> </a:t>
            </a:r>
            <a:r>
              <a:rPr sz="2400" dirty="0">
                <a:latin typeface="+mj-lt"/>
                <a:cs typeface="Arial"/>
              </a:rPr>
              <a:t>tejido</a:t>
            </a:r>
            <a:r>
              <a:rPr sz="2400" spc="-65" dirty="0">
                <a:latin typeface="+mj-lt"/>
                <a:cs typeface="Arial"/>
              </a:rPr>
              <a:t> </a:t>
            </a:r>
            <a:r>
              <a:rPr sz="2400" spc="-10" dirty="0">
                <a:latin typeface="+mj-lt"/>
                <a:cs typeface="Arial"/>
              </a:rPr>
              <a:t>junto”.</a:t>
            </a:r>
            <a:endParaRPr lang="es-MX" sz="2400" spc="-10" dirty="0">
              <a:latin typeface="+mj-lt"/>
              <a:cs typeface="Arial"/>
            </a:endParaRPr>
          </a:p>
          <a:p>
            <a:pPr marL="354965" marR="161290" indent="-342900">
              <a:lnSpc>
                <a:spcPts val="2690"/>
              </a:lnSpc>
              <a:buChar char="•"/>
              <a:tabLst>
                <a:tab pos="354965" algn="l"/>
                <a:tab pos="355600" algn="l"/>
              </a:tabLst>
            </a:pPr>
            <a:endParaRPr sz="2400" dirty="0">
              <a:latin typeface="+mj-lt"/>
              <a:cs typeface="Arial"/>
            </a:endParaRPr>
          </a:p>
          <a:p>
            <a:pPr marL="354965" marR="5080" indent="-342900">
              <a:lnSpc>
                <a:spcPct val="800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s-MX" sz="2400" dirty="0" smtClean="0">
                <a:latin typeface="+mj-lt"/>
                <a:cs typeface="Arial"/>
              </a:rPr>
              <a:t>Enfocada en las necesidades humanas</a:t>
            </a:r>
          </a:p>
          <a:p>
            <a:pPr marL="354965" marR="5080" indent="-342900">
              <a:lnSpc>
                <a:spcPct val="800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s-MX" sz="2400" dirty="0" smtClean="0">
                <a:latin typeface="+mj-lt"/>
                <a:cs typeface="Arial"/>
              </a:rPr>
              <a:t>Anclada en el territorio</a:t>
            </a:r>
          </a:p>
          <a:p>
            <a:pPr marL="354965" marR="5080" indent="-342900">
              <a:lnSpc>
                <a:spcPct val="800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s-MX" sz="2400" dirty="0" smtClean="0">
                <a:latin typeface="+mj-lt"/>
                <a:cs typeface="Arial"/>
              </a:rPr>
              <a:t>Mediante la investigación participativa</a:t>
            </a:r>
          </a:p>
          <a:p>
            <a:pPr marL="354965" marR="5080" indent="-342900">
              <a:lnSpc>
                <a:spcPct val="800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s-MX" sz="2400" dirty="0" smtClean="0">
                <a:latin typeface="+mj-lt"/>
                <a:cs typeface="Arial"/>
              </a:rPr>
              <a:t>Para el desarrollo integral material y espiritual</a:t>
            </a:r>
          </a:p>
          <a:p>
            <a:pPr marL="354965" marR="5080" indent="-342900">
              <a:lnSpc>
                <a:spcPct val="800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s-MX" sz="2400" dirty="0" smtClean="0">
                <a:latin typeface="+mj-lt"/>
                <a:cs typeface="Arial"/>
              </a:rPr>
              <a:t>De todas las personas en clave comunitaria</a:t>
            </a:r>
          </a:p>
          <a:p>
            <a:pPr marL="354965" marR="5080" indent="-342900">
              <a:lnSpc>
                <a:spcPct val="800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</a:tabLst>
            </a:pPr>
            <a:endParaRPr lang="es-MX"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711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14500" y="744538"/>
            <a:ext cx="8758238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spcBef>
                <a:spcPts val="105"/>
              </a:spcBef>
            </a:pPr>
            <a:r>
              <a:rPr sz="3600" dirty="0">
                <a:latin typeface="+mj-lt"/>
              </a:rPr>
              <a:t>La</a:t>
            </a:r>
            <a:r>
              <a:rPr sz="3600" spc="-35" dirty="0">
                <a:latin typeface="+mj-lt"/>
              </a:rPr>
              <a:t> </a:t>
            </a:r>
            <a:r>
              <a:rPr sz="3600" dirty="0">
                <a:latin typeface="+mj-lt"/>
              </a:rPr>
              <a:t>influencia</a:t>
            </a:r>
            <a:r>
              <a:rPr sz="3600" spc="-50" dirty="0">
                <a:latin typeface="+mj-lt"/>
              </a:rPr>
              <a:t> </a:t>
            </a:r>
            <a:r>
              <a:rPr sz="3600" dirty="0" smtClean="0">
                <a:latin typeface="+mj-lt"/>
              </a:rPr>
              <a:t>de</a:t>
            </a:r>
            <a:r>
              <a:rPr sz="3600" spc="-5" dirty="0" smtClean="0">
                <a:latin typeface="+mj-lt"/>
              </a:rPr>
              <a:t> </a:t>
            </a:r>
            <a:r>
              <a:rPr sz="3600" spc="-10" dirty="0" smtClean="0">
                <a:latin typeface="+mj-lt"/>
              </a:rPr>
              <a:t>Lebret</a:t>
            </a:r>
            <a:r>
              <a:rPr lang="es-MX" sz="3600" spc="-10" dirty="0" smtClean="0">
                <a:latin typeface="+mj-lt"/>
              </a:rPr>
              <a:t> en América Latina</a:t>
            </a:r>
            <a:endParaRPr sz="3600" dirty="0">
              <a:latin typeface="+mj-l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50067" y="3496148"/>
            <a:ext cx="2179433" cy="2974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MX" kern="0" dirty="0" smtClean="0">
                <a:solidFill>
                  <a:sysClr val="windowText" lastClr="000000"/>
                </a:solidFill>
                <a:latin typeface="+mj-lt"/>
                <a:cs typeface="Arial"/>
              </a:rPr>
              <a:t>  </a:t>
            </a:r>
            <a:r>
              <a:rPr kern="0" dirty="0" smtClean="0">
                <a:solidFill>
                  <a:sysClr val="windowText" lastClr="000000"/>
                </a:solidFill>
                <a:latin typeface="+mj-lt"/>
                <a:cs typeface="Arial"/>
              </a:rPr>
              <a:t>Juan</a:t>
            </a:r>
            <a:r>
              <a:rPr kern="0" spc="-20" dirty="0" smtClean="0">
                <a:solidFill>
                  <a:sysClr val="windowText" lastClr="000000"/>
                </a:solidFill>
                <a:latin typeface="+mj-lt"/>
                <a:cs typeface="Arial"/>
              </a:rPr>
              <a:t> </a:t>
            </a:r>
            <a:r>
              <a:rPr kern="0" dirty="0">
                <a:solidFill>
                  <a:sysClr val="windowText" lastClr="000000"/>
                </a:solidFill>
                <a:latin typeface="+mj-lt"/>
                <a:cs typeface="Arial"/>
              </a:rPr>
              <a:t>Pablo</a:t>
            </a:r>
            <a:r>
              <a:rPr kern="0" spc="-45" dirty="0">
                <a:solidFill>
                  <a:sysClr val="windowText" lastClr="000000"/>
                </a:solidFill>
                <a:latin typeface="+mj-lt"/>
                <a:cs typeface="Arial"/>
              </a:rPr>
              <a:t> </a:t>
            </a:r>
            <a:r>
              <a:rPr kern="0" spc="-30" dirty="0">
                <a:solidFill>
                  <a:sysClr val="windowText" lastClr="000000"/>
                </a:solidFill>
                <a:latin typeface="+mj-lt"/>
                <a:cs typeface="Arial"/>
              </a:rPr>
              <a:t>Terra</a:t>
            </a:r>
            <a:endParaRPr kern="0" dirty="0">
              <a:solidFill>
                <a:sysClr val="windowText" lastClr="000000"/>
              </a:solidFill>
              <a:latin typeface="+mj-lt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00239" y="5035341"/>
            <a:ext cx="8758236" cy="7636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spcBef>
                <a:spcPts val="95"/>
              </a:spcBef>
            </a:pPr>
            <a:r>
              <a:rPr lang="es-UY" sz="2400" kern="0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Hoy</a:t>
            </a:r>
            <a:r>
              <a:rPr lang="es-UY" sz="2400" kern="0" spc="-55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UY" sz="2400" kern="0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en</a:t>
            </a:r>
            <a:r>
              <a:rPr lang="es-UY" sz="2400" kern="0" spc="-55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UY" sz="2400" kern="0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día</a:t>
            </a:r>
            <a:r>
              <a:rPr lang="es-UY" sz="2400" kern="0" spc="-60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UY" sz="2400" kern="0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se</a:t>
            </a:r>
            <a:r>
              <a:rPr lang="es-UY" sz="2400" kern="0" spc="-65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UY" sz="2400" kern="0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consideran</a:t>
            </a:r>
            <a:r>
              <a:rPr lang="es-UY" sz="2400" kern="0" spc="-45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UY" sz="2400" kern="0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discípulos</a:t>
            </a:r>
            <a:r>
              <a:rPr lang="es-UY" sz="2400" kern="0" spc="-55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UY" sz="2400" kern="0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de</a:t>
            </a:r>
            <a:r>
              <a:rPr lang="es-UY" sz="2400" kern="0" spc="-50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UY" sz="2400" kern="0" spc="-10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Lebret </a:t>
            </a:r>
            <a:r>
              <a:rPr lang="es-UY" sz="2400" kern="0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personalidades</a:t>
            </a:r>
            <a:r>
              <a:rPr lang="es-UY" sz="2400" kern="0" spc="-114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UY" sz="2400" kern="0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como</a:t>
            </a:r>
            <a:r>
              <a:rPr lang="es-UY" sz="2400" kern="0" spc="-105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UY" sz="2400" kern="0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Chico</a:t>
            </a:r>
            <a:r>
              <a:rPr lang="es-UY" sz="2400" kern="0" spc="-105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UY" sz="2400" kern="0" spc="-10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Whitaker en Brasil,</a:t>
            </a:r>
            <a:r>
              <a:rPr lang="es-UY" sz="2400" kern="0" spc="-125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UY" sz="2400" kern="0" spc="-10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Jacques </a:t>
            </a:r>
            <a:r>
              <a:rPr lang="es-UY" sz="2400" kern="0" dirty="0" err="1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Chonchol</a:t>
            </a:r>
            <a:r>
              <a:rPr lang="es-UY" sz="2400" kern="0" spc="-60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en Chile </a:t>
            </a:r>
            <a:r>
              <a:rPr lang="es-UY" sz="2400" kern="0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r>
              <a:rPr lang="es-UY" sz="2400" kern="0" spc="-80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UY" sz="2400" kern="0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Enrique</a:t>
            </a:r>
            <a:r>
              <a:rPr lang="es-UY" sz="2400" kern="0" spc="-55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UY" sz="2400" kern="0" spc="-10" dirty="0" smtClean="0">
                <a:solidFill>
                  <a:sysClr val="windowText" lastClr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Iglesias.</a:t>
            </a:r>
            <a:endParaRPr lang="es-UY" sz="2400" kern="0" dirty="0">
              <a:solidFill>
                <a:sysClr val="windowText" lastClr="0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25991" y="2136504"/>
            <a:ext cx="1499616" cy="2001012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5250067" y="3867907"/>
            <a:ext cx="2097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Fundador del CLAEH</a:t>
            </a:r>
            <a:endParaRPr lang="en-US" dirty="0"/>
          </a:p>
        </p:txBody>
      </p:sp>
      <p:pic>
        <p:nvPicPr>
          <p:cNvPr id="12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29500" y="3529487"/>
            <a:ext cx="595883" cy="595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70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99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391</Words>
  <Application>Microsoft Office PowerPoint</Application>
  <PresentationFormat>Panorámica</PresentationFormat>
  <Paragraphs>49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Tema de Office</vt:lpstr>
      <vt:lpstr>Office Theme</vt:lpstr>
      <vt:lpstr>Presentación de PowerPoint</vt:lpstr>
      <vt:lpstr>Una paradoja, ya que toda la economía es humana</vt:lpstr>
      <vt:lpstr>¿Dónde está lo no humano de la economía actual?</vt:lpstr>
      <vt:lpstr>En que el hombre tiene que ser para la economía, y no la economía para el hombre…  esta es la gran innovación económica</vt:lpstr>
      <vt:lpstr>Lo que falta entonces es una visión humanista, lo qué significa:  - compasión -solidaridad -espiritualidad</vt:lpstr>
      <vt:lpstr>Un poco de historia</vt:lpstr>
      <vt:lpstr>Economía y Humanismo</vt:lpstr>
      <vt:lpstr>Los rasgos principales de una economía humana </vt:lpstr>
      <vt:lpstr>La influencia de Lebret en América Latina</vt:lpstr>
      <vt:lpstr>Continuadores de la economía humana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12</cp:revision>
  <dcterms:created xsi:type="dcterms:W3CDTF">2023-08-21T13:42:39Z</dcterms:created>
  <dcterms:modified xsi:type="dcterms:W3CDTF">2023-08-22T13:58:33Z</dcterms:modified>
</cp:coreProperties>
</file>